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81" r:id="rId5"/>
    <p:sldId id="260" r:id="rId6"/>
    <p:sldId id="261" r:id="rId7"/>
    <p:sldId id="262" r:id="rId8"/>
    <p:sldId id="263" r:id="rId9"/>
    <p:sldId id="279" r:id="rId10"/>
    <p:sldId id="277" r:id="rId11"/>
    <p:sldId id="264" r:id="rId12"/>
    <p:sldId id="265" r:id="rId13"/>
    <p:sldId id="266" r:id="rId14"/>
    <p:sldId id="280" r:id="rId15"/>
    <p:sldId id="283" r:id="rId16"/>
    <p:sldId id="28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7/24/2023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            </a:t>
            </a:r>
            <a:r>
              <a:rPr lang="es-AR" dirty="0">
                <a:solidFill>
                  <a:schemeClr val="tx1"/>
                </a:solidFill>
              </a:rPr>
              <a:t>aprendizaje</a:t>
            </a:r>
            <a:br>
              <a:rPr lang="es-AR" dirty="0">
                <a:solidFill>
                  <a:schemeClr val="accent3"/>
                </a:solidFill>
              </a:rPr>
            </a:br>
            <a:br>
              <a:rPr lang="es-AR" dirty="0">
                <a:solidFill>
                  <a:schemeClr val="accent3"/>
                </a:solidFill>
              </a:rPr>
            </a:br>
            <a:br>
              <a:rPr lang="es-AR" dirty="0">
                <a:solidFill>
                  <a:schemeClr val="accent3"/>
                </a:solidFill>
              </a:rPr>
            </a:br>
            <a:r>
              <a:rPr lang="es-AR" sz="5400" b="1" i="1" dirty="0">
                <a:solidFill>
                  <a:srgbClr val="FFC000"/>
                </a:solidFill>
              </a:rPr>
              <a:t>conocimiento del </a:t>
            </a:r>
            <a:r>
              <a:rPr lang="es-AR" sz="96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</a:t>
            </a:r>
            <a:endParaRPr lang="es-AR" b="1" dirty="0">
              <a:solidFill>
                <a:srgbClr val="FFC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96000" y="5774420"/>
            <a:ext cx="5379077" cy="745649"/>
          </a:xfrm>
        </p:spPr>
        <p:txBody>
          <a:bodyPr>
            <a:normAutofit/>
          </a:bodyPr>
          <a:lstStyle/>
          <a:p>
            <a:r>
              <a:rPr lang="es-AR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 Educación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ARU</a:t>
            </a:r>
          </a:p>
        </p:txBody>
      </p:sp>
      <p:pic>
        <p:nvPicPr>
          <p:cNvPr id="1026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480504" y="450760"/>
            <a:ext cx="3261817" cy="285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220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073664" cy="1400530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es-AR" dirty="0">
                <a:solidFill>
                  <a:srgbClr val="0070C0"/>
                </a:solidFill>
              </a:rPr>
              <a:t>3 aprendizajes Pastorales RAUCI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>
                <a:solidFill>
                  <a:srgbClr val="FFC000"/>
                </a:solidFill>
              </a:rPr>
              <a:t>Conocimiento del Señor	</a:t>
            </a:r>
            <a:r>
              <a:rPr lang="es-AR" sz="2800" dirty="0"/>
              <a:t>			</a:t>
            </a:r>
            <a:r>
              <a:rPr lang="es-AR" sz="2800" dirty="0">
                <a:solidFill>
                  <a:srgbClr val="92D050"/>
                </a:solidFill>
              </a:rPr>
              <a:t>amor a Dios</a:t>
            </a:r>
          </a:p>
          <a:p>
            <a:endParaRPr lang="es-AR" sz="2800" dirty="0"/>
          </a:p>
          <a:p>
            <a:pPr marL="0" indent="0">
              <a:buNone/>
            </a:pPr>
            <a:endParaRPr lang="es-AR" sz="2800" dirty="0"/>
          </a:p>
          <a:p>
            <a:pPr lvl="5"/>
            <a:r>
              <a:rPr lang="es-AR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Discernimiento</a:t>
            </a:r>
          </a:p>
          <a:p>
            <a:endParaRPr lang="es-AR" sz="2800" dirty="0"/>
          </a:p>
          <a:p>
            <a:pPr marL="0" indent="0">
              <a:buNone/>
            </a:pPr>
            <a:endParaRPr lang="es-AR" sz="2800" dirty="0"/>
          </a:p>
          <a:p>
            <a:r>
              <a:rPr lang="es-AR" sz="2800" b="1" dirty="0">
                <a:solidFill>
                  <a:srgbClr val="FFC000"/>
                </a:solidFill>
              </a:rPr>
              <a:t>Compromiso 						</a:t>
            </a:r>
            <a:r>
              <a:rPr lang="es-AR" sz="2800" dirty="0"/>
              <a:t>		</a:t>
            </a:r>
            <a:r>
              <a:rPr lang="es-AR" sz="2800" dirty="0">
                <a:solidFill>
                  <a:srgbClr val="92D050"/>
                </a:solidFill>
              </a:rPr>
              <a:t>amor al prójimo</a:t>
            </a:r>
          </a:p>
        </p:txBody>
      </p:sp>
      <p:pic>
        <p:nvPicPr>
          <p:cNvPr id="4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493384" y="524507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D9EEC7B4-CF0F-4B64-A26C-C403057687C7}"/>
              </a:ext>
            </a:extLst>
          </p:cNvPr>
          <p:cNvCxnSpPr>
            <a:cxnSpLocks/>
          </p:cNvCxnSpPr>
          <p:nvPr/>
        </p:nvCxnSpPr>
        <p:spPr>
          <a:xfrm>
            <a:off x="4195950" y="2052918"/>
            <a:ext cx="0" cy="3220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0684396D-2783-48BE-A867-5538E49E595E}"/>
              </a:ext>
            </a:extLst>
          </p:cNvPr>
          <p:cNvCxnSpPr>
            <a:cxnSpLocks/>
          </p:cNvCxnSpPr>
          <p:nvPr/>
        </p:nvCxnSpPr>
        <p:spPr>
          <a:xfrm flipV="1">
            <a:off x="4776717" y="2579428"/>
            <a:ext cx="0" cy="3562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650F32-DE4F-4966-ADCF-DE259651B02C}"/>
              </a:ext>
            </a:extLst>
          </p:cNvPr>
          <p:cNvSpPr txBox="1"/>
          <p:nvPr/>
        </p:nvSpPr>
        <p:spPr>
          <a:xfrm>
            <a:off x="6513256" y="2606723"/>
            <a:ext cx="430903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i="1" dirty="0">
                <a:solidFill>
                  <a:srgbClr val="00B0F0"/>
                </a:solidFill>
                <a:latin typeface="Monotype Corsiva" panose="03010101010201010101" pitchFamily="66" charset="0"/>
              </a:rPr>
              <a:t>conmigo lo hiciste</a:t>
            </a:r>
          </a:p>
          <a:p>
            <a:pPr algn="ctr"/>
            <a:endParaRPr lang="es-MX" sz="2400" i="1" dirty="0">
              <a:solidFill>
                <a:srgbClr val="00B0F0"/>
              </a:solidFill>
              <a:latin typeface="Monotype Corsiva" panose="03010101010201010101" pitchFamily="66" charset="0"/>
            </a:endParaRPr>
          </a:p>
          <a:p>
            <a:pPr algn="ctr"/>
            <a:endParaRPr lang="es-MX" sz="2800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es-MX" sz="2800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es-MX" sz="2800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es-MX" sz="2800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es-MX" sz="2800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amor a uno mismo</a:t>
            </a:r>
          </a:p>
          <a:p>
            <a:pPr algn="ctr"/>
            <a:endParaRPr lang="es-MX" sz="2400" i="1" dirty="0">
              <a:solidFill>
                <a:srgbClr val="00B0F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es-MX" sz="2400" i="1" dirty="0">
                <a:solidFill>
                  <a:srgbClr val="00B0F0"/>
                </a:solidFill>
                <a:latin typeface="Monotype Corsiva" panose="03010101010201010101" pitchFamily="66" charset="0"/>
              </a:rPr>
              <a:t>Lo que hiciste con los pequeños</a:t>
            </a:r>
            <a:endParaRPr lang="es-AR" sz="2400" i="1" dirty="0">
              <a:solidFill>
                <a:srgbClr val="00B0F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2" name="Arco 11">
            <a:extLst>
              <a:ext uri="{FF2B5EF4-FFF2-40B4-BE49-F238E27FC236}">
                <a16:creationId xmlns:a16="http://schemas.microsoft.com/office/drawing/2014/main" id="{21E4657C-E30C-4BDE-BBA3-C09C9E56CC11}"/>
              </a:ext>
            </a:extLst>
          </p:cNvPr>
          <p:cNvSpPr/>
          <p:nvPr/>
        </p:nvSpPr>
        <p:spPr>
          <a:xfrm>
            <a:off x="7545566" y="3060434"/>
            <a:ext cx="2441960" cy="1770234"/>
          </a:xfrm>
          <a:prstGeom prst="arc">
            <a:avLst>
              <a:gd name="adj1" fmla="val 13883389"/>
              <a:gd name="adj2" fmla="val 7897458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673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AR" sz="2400" dirty="0"/>
              <a:t>Contexto</a:t>
            </a:r>
          </a:p>
          <a:p>
            <a:pPr marL="0" indent="0">
              <a:buNone/>
            </a:pPr>
            <a:endParaRPr lang="es-AR" sz="2400" b="1" dirty="0"/>
          </a:p>
          <a:p>
            <a:r>
              <a:rPr lang="es-AR" sz="2400" b="1" dirty="0"/>
              <a:t>Experiencia					</a:t>
            </a:r>
          </a:p>
          <a:p>
            <a:pPr marL="0" indent="0">
              <a:buNone/>
            </a:pPr>
            <a:r>
              <a:rPr lang="es-AR" sz="2400" b="1" dirty="0"/>
              <a:t>						</a:t>
            </a:r>
            <a:r>
              <a:rPr lang="es-AR" sz="2400" b="1" dirty="0">
                <a:solidFill>
                  <a:srgbClr val="FFC000"/>
                </a:solidFill>
              </a:rPr>
              <a:t>conocimiento del Señor</a:t>
            </a:r>
          </a:p>
          <a:p>
            <a:r>
              <a:rPr lang="es-AR" sz="2400" b="1" dirty="0"/>
              <a:t>Reflexión					</a:t>
            </a:r>
          </a:p>
          <a:p>
            <a:pPr marL="0" indent="0">
              <a:buNone/>
            </a:pPr>
            <a:endParaRPr lang="es-AR" sz="2400" b="1" dirty="0"/>
          </a:p>
          <a:p>
            <a:r>
              <a:rPr lang="es-AR" sz="2400" dirty="0"/>
              <a:t>Acción</a:t>
            </a:r>
            <a:r>
              <a:rPr lang="es-AR" sz="2400" b="1" dirty="0"/>
              <a:t>				</a:t>
            </a:r>
            <a:r>
              <a:rPr lang="es-AR" sz="2400" b="1" dirty="0">
                <a:solidFill>
                  <a:srgbClr val="FFC000"/>
                </a:solidFill>
              </a:rPr>
              <a:t>compromiso</a:t>
            </a:r>
            <a:r>
              <a:rPr lang="es-AR" sz="2400" b="1" dirty="0"/>
              <a:t> </a:t>
            </a:r>
          </a:p>
          <a:p>
            <a:pPr marL="0" indent="0">
              <a:buNone/>
            </a:pPr>
            <a:endParaRPr lang="es-AR" sz="2400" b="1" dirty="0"/>
          </a:p>
          <a:p>
            <a:r>
              <a:rPr lang="es-AR" sz="2400" dirty="0"/>
              <a:t>Evaluación</a:t>
            </a:r>
            <a:r>
              <a:rPr lang="es-AR" sz="2400" b="1" dirty="0"/>
              <a:t>			</a:t>
            </a:r>
            <a:r>
              <a:rPr lang="es-AR" sz="2400" b="1" dirty="0">
                <a:solidFill>
                  <a:srgbClr val="FFC000"/>
                </a:solidFill>
              </a:rPr>
              <a:t>discernimiento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s-AR" sz="6000" b="1" dirty="0">
                <a:solidFill>
                  <a:schemeClr val="tx1"/>
                </a:solidFill>
              </a:rPr>
              <a:t>P</a:t>
            </a:r>
            <a:r>
              <a:rPr lang="es-AR" dirty="0">
                <a:solidFill>
                  <a:srgbClr val="0070C0"/>
                </a:solidFill>
              </a:rPr>
              <a:t>aradigma </a:t>
            </a:r>
            <a:r>
              <a:rPr lang="es-AR" sz="6000" b="1" dirty="0">
                <a:solidFill>
                  <a:schemeClr val="tx1"/>
                </a:solidFill>
              </a:rPr>
              <a:t>P</a:t>
            </a:r>
            <a:r>
              <a:rPr lang="es-AR" dirty="0">
                <a:solidFill>
                  <a:srgbClr val="0070C0"/>
                </a:solidFill>
              </a:rPr>
              <a:t>edagógico </a:t>
            </a:r>
            <a:r>
              <a:rPr lang="es-AR" sz="6000" b="1" dirty="0">
                <a:solidFill>
                  <a:schemeClr val="tx1"/>
                </a:solidFill>
              </a:rPr>
              <a:t>I</a:t>
            </a:r>
            <a:r>
              <a:rPr lang="es-AR" dirty="0">
                <a:solidFill>
                  <a:srgbClr val="0070C0"/>
                </a:solidFill>
              </a:rPr>
              <a:t>gnaciano</a:t>
            </a:r>
          </a:p>
        </p:txBody>
      </p:sp>
      <p:pic>
        <p:nvPicPr>
          <p:cNvPr id="6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493384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lamada de flecha a la derecha 6"/>
          <p:cNvSpPr/>
          <p:nvPr/>
        </p:nvSpPr>
        <p:spPr>
          <a:xfrm>
            <a:off x="1545465" y="3412901"/>
            <a:ext cx="2215166" cy="734096"/>
          </a:xfrm>
          <a:prstGeom prst="rightArrow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1799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						</a:t>
            </a:r>
            <a:r>
              <a:rPr lang="es-AR" sz="2400" b="1" dirty="0">
                <a:solidFill>
                  <a:srgbClr val="FFC000"/>
                </a:solidFill>
              </a:rPr>
              <a:t>conocimiento del Señor</a:t>
            </a:r>
          </a:p>
          <a:p>
            <a:pPr marL="0" indent="0">
              <a:buNone/>
            </a:pPr>
            <a:endParaRPr lang="es-AR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s-AR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s-AR" sz="2400" b="1" dirty="0"/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6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B3F18E-55BD-4AA0-AA38-7F0329133D29}"/>
              </a:ext>
            </a:extLst>
          </p:cNvPr>
          <p:cNvSpPr txBox="1"/>
          <p:nvPr/>
        </p:nvSpPr>
        <p:spPr>
          <a:xfrm>
            <a:off x="454671" y="4708478"/>
            <a:ext cx="9787601" cy="138807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A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Podemos afirmar que sí conocemos al Señor </a:t>
            </a:r>
          </a:p>
          <a:p>
            <a:pPr lvl="0">
              <a:lnSpc>
                <a:spcPct val="107000"/>
              </a:lnSpc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es-A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al mismo tiempo decir con verdad que no conocemos al Señor. ¿Por qué?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A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Identificar los pasos de mi recorrido de conocimiento del Señor, cómo fui creciendo.</a:t>
            </a:r>
          </a:p>
          <a:p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40799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						</a:t>
            </a:r>
            <a:r>
              <a:rPr lang="es-AR" sz="2400" b="1" dirty="0">
                <a:solidFill>
                  <a:srgbClr val="FFC000"/>
                </a:solidFill>
              </a:rPr>
              <a:t>conocimiento del Señor</a:t>
            </a:r>
          </a:p>
          <a:p>
            <a:pPr marL="0" indent="0">
              <a:buNone/>
            </a:pPr>
            <a:endParaRPr lang="es-AR" sz="2400" b="1" dirty="0"/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6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8609548" y="2252588"/>
            <a:ext cx="2414767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sz="2400" dirty="0"/>
              <a:t>Contexto</a:t>
            </a:r>
          </a:p>
          <a:p>
            <a:pPr marL="0" indent="0">
              <a:buFont typeface="Wingdings 3" charset="2"/>
              <a:buNone/>
            </a:pPr>
            <a:endParaRPr lang="es-AR" sz="2400" b="1" dirty="0"/>
          </a:p>
          <a:p>
            <a:r>
              <a:rPr lang="es-AR" sz="2400" dirty="0"/>
              <a:t>Experiencia</a:t>
            </a:r>
          </a:p>
          <a:p>
            <a:endParaRPr lang="es-AR" sz="2400" dirty="0"/>
          </a:p>
          <a:p>
            <a:r>
              <a:rPr lang="es-AR" sz="2400" dirty="0"/>
              <a:t>Reflexión</a:t>
            </a:r>
            <a:r>
              <a:rPr lang="es-AR" sz="2400" b="1" dirty="0"/>
              <a:t>					</a:t>
            </a:r>
          </a:p>
          <a:p>
            <a:r>
              <a:rPr lang="es-AR" sz="2400" dirty="0"/>
              <a:t>Acción</a:t>
            </a:r>
            <a:r>
              <a:rPr lang="es-AR" sz="2400" b="1" dirty="0"/>
              <a:t>	</a:t>
            </a:r>
          </a:p>
          <a:p>
            <a:pPr marL="0" indent="0">
              <a:buFont typeface="Wingdings 3" charset="2"/>
              <a:buNone/>
            </a:pPr>
            <a:endParaRPr lang="es-AR" sz="2400" b="1" dirty="0"/>
          </a:p>
          <a:p>
            <a:r>
              <a:rPr lang="es-AR" sz="2400" dirty="0"/>
              <a:t>Evaluación</a:t>
            </a:r>
            <a:endParaRPr lang="es-AR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5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2400" dirty="0"/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Ciudad:  Historia, Cultura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Familia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Parroquia (Centro Juvenil)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Colegio</a:t>
            </a:r>
          </a:p>
          <a:p>
            <a:pPr marL="0" indent="0">
              <a:buNone/>
            </a:pPr>
            <a:endParaRPr lang="es-AR" sz="2400" dirty="0"/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						</a:t>
            </a:r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474653" y="2252588"/>
            <a:ext cx="9176175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</a:t>
            </a:r>
          </a:p>
          <a:p>
            <a:pPr marL="0" indent="0">
              <a:buFont typeface="Wingdings 3" charset="2"/>
              <a:buNone/>
            </a:pPr>
            <a:endParaRPr lang="es-AR" sz="24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9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474367" y="5378738"/>
            <a:ext cx="229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Testigos</a:t>
            </a:r>
            <a:r>
              <a:rPr lang="es-AR" dirty="0"/>
              <a:t> </a:t>
            </a:r>
          </a:p>
        </p:txBody>
      </p:sp>
      <p:sp>
        <p:nvSpPr>
          <p:cNvPr id="10" name="Cerrar llave 9"/>
          <p:cNvSpPr/>
          <p:nvPr/>
        </p:nvSpPr>
        <p:spPr>
          <a:xfrm rot="5400000">
            <a:off x="3514068" y="3250250"/>
            <a:ext cx="219310" cy="3648085"/>
          </a:xfrm>
          <a:prstGeom prst="rightBrace">
            <a:avLst>
              <a:gd name="adj1" fmla="val 8333"/>
              <a:gd name="adj2" fmla="val 53708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/>
          <p:cNvSpPr txBox="1"/>
          <p:nvPr/>
        </p:nvSpPr>
        <p:spPr>
          <a:xfrm>
            <a:off x="7018987" y="3504327"/>
            <a:ext cx="36318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NUESTRO COLEGIO</a:t>
            </a:r>
          </a:p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 institucional</a:t>
            </a:r>
          </a:p>
          <a:p>
            <a:endParaRPr lang="es-AR" dirty="0"/>
          </a:p>
          <a:p>
            <a:pPr lvl="1"/>
            <a:r>
              <a:rPr lang="es-AR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Ambiente</a:t>
            </a:r>
          </a:p>
          <a:p>
            <a:pPr lvl="1"/>
            <a:r>
              <a:rPr lang="es-AR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Calidad de las relaciones</a:t>
            </a:r>
          </a:p>
          <a:p>
            <a:pPr lvl="1"/>
            <a:r>
              <a:rPr lang="es-AR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Valores</a:t>
            </a:r>
          </a:p>
          <a:p>
            <a:endParaRPr lang="es-AR" dirty="0"/>
          </a:p>
          <a:p>
            <a:r>
              <a:rPr lang="es-A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Pedagogía del umbral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5885647" y="3504327"/>
            <a:ext cx="695459" cy="2603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35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2400" dirty="0"/>
          </a:p>
          <a:p>
            <a:pPr marL="800100" lvl="2" indent="0">
              <a:buNone/>
            </a:pPr>
            <a:r>
              <a:rPr lang="es-AR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…en nuestra vida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Parroquia 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Retiros espirituales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Misión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Peregrinación</a:t>
            </a:r>
          </a:p>
          <a:p>
            <a:pPr marL="800100" lvl="2" indent="0">
              <a:buNone/>
            </a:pPr>
            <a:r>
              <a:rPr lang="es-AR" sz="2000" b="1" dirty="0">
                <a:solidFill>
                  <a:schemeClr val="accent3"/>
                </a:solidFill>
              </a:rPr>
              <a:t>Experiencias existenciales fuertes</a:t>
            </a:r>
          </a:p>
          <a:p>
            <a:pPr marL="1257300" lvl="3" indent="0">
              <a:buNone/>
            </a:pPr>
            <a:endParaRPr lang="es-AR" sz="20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s-AR" sz="2400" dirty="0"/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						</a:t>
            </a:r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474653" y="2252588"/>
            <a:ext cx="9176175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Experiencia</a:t>
            </a:r>
          </a:p>
          <a:p>
            <a:pPr marL="0" indent="0">
              <a:buFont typeface="Wingdings 3" charset="2"/>
              <a:buNone/>
            </a:pPr>
            <a:endParaRPr lang="es-AR" sz="2400" b="1" dirty="0"/>
          </a:p>
          <a:p>
            <a:pPr marL="0" indent="0">
              <a:buFont typeface="Wingdings 3" charset="2"/>
              <a:buNone/>
            </a:pPr>
            <a:endParaRPr lang="es-AR" sz="2400" b="1" dirty="0"/>
          </a:p>
          <a:p>
            <a:pPr marL="0" indent="0">
              <a:buFont typeface="Wingdings 3" charset="2"/>
              <a:buNone/>
            </a:pPr>
            <a:endParaRPr lang="es-AR" sz="2400" b="1" dirty="0"/>
          </a:p>
          <a:p>
            <a:pPr marL="0" indent="0">
              <a:buFont typeface="Wingdings 3" charset="2"/>
              <a:buNone/>
            </a:pPr>
            <a:endParaRPr lang="es-AR" sz="24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9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428704" y="3073055"/>
            <a:ext cx="517086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…en nuestros colegios</a:t>
            </a:r>
          </a:p>
          <a:p>
            <a:pPr marL="0" lvl="3"/>
            <a:r>
              <a:rPr lang="es-AR" sz="3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</a:t>
            </a:r>
            <a:r>
              <a:rPr lang="es-AR" dirty="0"/>
              <a:t>: 	Encuentros con Cristo </a:t>
            </a:r>
          </a:p>
          <a:p>
            <a:r>
              <a:rPr lang="es-AR" dirty="0"/>
              <a:t>		Encuentros ignacianos </a:t>
            </a:r>
          </a:p>
          <a:p>
            <a:r>
              <a:rPr lang="es-AR" dirty="0"/>
              <a:t>		Ejercicios espirituales</a:t>
            </a:r>
          </a:p>
          <a:p>
            <a:r>
              <a:rPr lang="es-AR" dirty="0"/>
              <a:t>		OI</a:t>
            </a:r>
          </a:p>
          <a:p>
            <a:r>
              <a:rPr lang="es-AR" dirty="0"/>
              <a:t>		Examen ignaciano (Evaluación)</a:t>
            </a:r>
          </a:p>
          <a:p>
            <a:r>
              <a:rPr lang="es-AR" dirty="0"/>
              <a:t>              …</a:t>
            </a:r>
          </a:p>
          <a:p>
            <a:endParaRPr lang="es-AR" sz="3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3161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00050" lvl="1" indent="0">
              <a:buNone/>
            </a:pPr>
            <a:endParaRPr lang="es-AR" sz="24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s-AR" sz="2400" dirty="0"/>
          </a:p>
          <a:p>
            <a:pPr marL="0" indent="0" algn="ctr">
              <a:buNone/>
            </a:pPr>
            <a:r>
              <a:rPr lang="es-AR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ITINERARIO DE FORMACIÓN</a:t>
            </a:r>
          </a:p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r>
              <a:rPr lang="es-AR" sz="2400" dirty="0"/>
              <a:t>	</a:t>
            </a:r>
            <a:r>
              <a:rPr lang="es-AR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asignaturas / áreas</a:t>
            </a:r>
            <a:endParaRPr lang="es-A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800100" lvl="2" indent="0">
              <a:buNone/>
            </a:pPr>
            <a:r>
              <a:rPr lang="es-AR" sz="2000" dirty="0"/>
              <a:t>	</a:t>
            </a:r>
            <a:r>
              <a:rPr lang="es-AR" sz="400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rlow Solid Italic" panose="04030604020F02020D02" pitchFamily="82" charset="0"/>
              </a:rPr>
              <a:t>síntesis fe-cultura</a:t>
            </a:r>
            <a:endParaRPr lang="es-AR" sz="3600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rlow Solid Italic" panose="04030604020F02020D02" pitchFamily="82" charset="0"/>
            </a:endParaRPr>
          </a:p>
          <a:p>
            <a:pPr marL="0" indent="0">
              <a:buNone/>
            </a:pPr>
            <a:endParaRPr lang="es-AR" sz="1100" dirty="0"/>
          </a:p>
          <a:p>
            <a:pPr marL="0" indent="0">
              <a:buNone/>
            </a:pPr>
            <a:r>
              <a:rPr lang="es-AR" sz="2400" dirty="0"/>
              <a:t>	</a:t>
            </a:r>
            <a:r>
              <a:rPr lang="es-AR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catequesis</a:t>
            </a:r>
          </a:p>
          <a:p>
            <a:pPr marL="0" indent="0">
              <a:buNone/>
            </a:pPr>
            <a:r>
              <a:rPr lang="es-AR" sz="2400" b="1" dirty="0"/>
              <a:t>						</a:t>
            </a:r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474653" y="2252588"/>
            <a:ext cx="9176175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Reflexión</a:t>
            </a:r>
          </a:p>
          <a:p>
            <a:pPr marL="0" indent="0">
              <a:buFont typeface="Wingdings 3" charset="2"/>
              <a:buNone/>
            </a:pPr>
            <a:endParaRPr lang="es-AR" sz="24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9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7464418" y="3995841"/>
            <a:ext cx="51708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sz="2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sz="2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Aula Ignaciana</a:t>
            </a:r>
          </a:p>
          <a:p>
            <a:endParaRPr lang="es-AR" sz="11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AR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Toma de contacto</a:t>
            </a:r>
          </a:p>
          <a:p>
            <a:pPr lvl="1"/>
            <a:r>
              <a:rPr lang="es-AR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Reflexión</a:t>
            </a:r>
          </a:p>
          <a:p>
            <a:pPr lvl="1"/>
            <a:r>
              <a:rPr lang="es-AR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Repetición</a:t>
            </a:r>
          </a:p>
          <a:p>
            <a:pPr lvl="1"/>
            <a:r>
              <a:rPr lang="es-AR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Evaluación </a:t>
            </a:r>
          </a:p>
          <a:p>
            <a:endParaRPr lang="es-AR" sz="2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errar llave 4"/>
          <p:cNvSpPr/>
          <p:nvPr/>
        </p:nvSpPr>
        <p:spPr>
          <a:xfrm>
            <a:off x="6644471" y="4250028"/>
            <a:ext cx="335935" cy="219804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5291691" y="1321564"/>
            <a:ext cx="600308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1500" spc="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AULA</a:t>
            </a:r>
            <a:endParaRPr lang="es-AR" sz="1400" spc="6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821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B33108A4-B09A-4863-965D-897ED1EE3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296184"/>
              </p:ext>
            </p:extLst>
          </p:nvPr>
        </p:nvGraphicFramePr>
        <p:xfrm>
          <a:off x="890787" y="-133"/>
          <a:ext cx="1133197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1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801">
                <a:tc>
                  <a:txBody>
                    <a:bodyPr/>
                    <a:lstStyle/>
                    <a:p>
                      <a:r>
                        <a:rPr lang="es-A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       CONOCER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			                   </a:t>
                      </a:r>
                      <a:r>
                        <a:rPr lang="es-AR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AMAR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									</a:t>
                      </a:r>
                      <a:r>
                        <a:rPr lang="es-AR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SEGUIR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673B2D89-5D95-4203-9E4A-EE8ED5335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34967"/>
              </p:ext>
            </p:extLst>
          </p:nvPr>
        </p:nvGraphicFramePr>
        <p:xfrm>
          <a:off x="824248" y="4158325"/>
          <a:ext cx="1133197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1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337">
                <a:tc>
                  <a:txBody>
                    <a:bodyPr/>
                    <a:lstStyle/>
                    <a:p>
                      <a:r>
                        <a:rPr lang="es-AR" sz="14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          MEMORIA AGRADECIDA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37">
                <a:tc>
                  <a:txBody>
                    <a:bodyPr/>
                    <a:lstStyle/>
                    <a:p>
                      <a:r>
                        <a:rPr lang="es-AR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                                                                          HERRAMIENTAS DE DISCERNIMIENTO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37">
                <a:tc>
                  <a:txBody>
                    <a:bodyPr/>
                    <a:lstStyle/>
                    <a:p>
                      <a:r>
                        <a:rPr lang="es-AR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                                                                                                                                                             DECISIONES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19D05FF9-573B-44B7-BF41-33989747C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31390"/>
              </p:ext>
            </p:extLst>
          </p:nvPr>
        </p:nvGraphicFramePr>
        <p:xfrm>
          <a:off x="924417" y="5500352"/>
          <a:ext cx="1134485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5475">
                <a:tc>
                  <a:txBody>
                    <a:bodyPr/>
                    <a:lstStyle/>
                    <a:p>
                      <a:r>
                        <a:rPr lang="es-AR" sz="1400" b="1" dirty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            VER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75">
                <a:tc>
                  <a:txBody>
                    <a:bodyPr/>
                    <a:lstStyle/>
                    <a:p>
                      <a:r>
                        <a:rPr lang="es-AR" sz="1400" b="1" dirty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                                                                                   COMPADECERSE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475">
                <a:tc>
                  <a:txBody>
                    <a:bodyPr/>
                    <a:lstStyle/>
                    <a:p>
                      <a:r>
                        <a:rPr lang="es-AR" sz="1400" b="1" dirty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                                                                                                                                                       ACERCARSE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475">
                <a:tc>
                  <a:txBody>
                    <a:bodyPr/>
                    <a:lstStyle/>
                    <a:p>
                      <a:r>
                        <a:rPr lang="es-AR" sz="1400" b="1" dirty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                                                                                                                                                                                                           ACCIÓN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47CAABE7-DE57-4821-B276-BF17E666943C}"/>
              </a:ext>
            </a:extLst>
          </p:cNvPr>
          <p:cNvCxnSpPr>
            <a:cxnSpLocks/>
          </p:cNvCxnSpPr>
          <p:nvPr/>
        </p:nvCxnSpPr>
        <p:spPr>
          <a:xfrm flipH="1">
            <a:off x="3992450" y="119129"/>
            <a:ext cx="12879" cy="6600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6C8D5434-DC96-4189-B290-7D9EFCB01E24}"/>
              </a:ext>
            </a:extLst>
          </p:cNvPr>
          <p:cNvCxnSpPr>
            <a:cxnSpLocks/>
          </p:cNvCxnSpPr>
          <p:nvPr/>
        </p:nvCxnSpPr>
        <p:spPr>
          <a:xfrm>
            <a:off x="6452315" y="119129"/>
            <a:ext cx="64395" cy="6613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4C9D8D3-60C6-47D6-9A99-9016147C3D61}"/>
              </a:ext>
            </a:extLst>
          </p:cNvPr>
          <p:cNvCxnSpPr>
            <a:cxnSpLocks/>
          </p:cNvCxnSpPr>
          <p:nvPr/>
        </p:nvCxnSpPr>
        <p:spPr>
          <a:xfrm>
            <a:off x="8551572" y="257577"/>
            <a:ext cx="77273" cy="6336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B2CEB14-87A6-4E4E-A95C-BB74CDA65356}"/>
              </a:ext>
            </a:extLst>
          </p:cNvPr>
          <p:cNvSpPr txBox="1"/>
          <p:nvPr/>
        </p:nvSpPr>
        <p:spPr>
          <a:xfrm>
            <a:off x="933719" y="3056447"/>
            <a:ext cx="10740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NI                  1° -       2°        3°          4°        5°        6°        7°            1er              2 do             3er             4 to            5to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839EFF9-AC73-40FB-A616-05AA904BBEE8}"/>
              </a:ext>
            </a:extLst>
          </p:cNvPr>
          <p:cNvSpPr txBox="1"/>
          <p:nvPr/>
        </p:nvSpPr>
        <p:spPr>
          <a:xfrm>
            <a:off x="861102" y="923511"/>
            <a:ext cx="11341994" cy="21544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AR" dirty="0"/>
          </a:p>
          <a:p>
            <a:r>
              <a:rPr lang="es-AR" dirty="0"/>
              <a:t>              </a:t>
            </a:r>
            <a:r>
              <a:rPr lang="es-AR" b="1" dirty="0">
                <a:solidFill>
                  <a:schemeClr val="bg1"/>
                </a:solidFill>
              </a:rPr>
              <a:t>Creado</a:t>
            </a:r>
          </a:p>
          <a:p>
            <a:r>
              <a:rPr lang="es-AR" sz="1400" i="1" dirty="0">
                <a:solidFill>
                  <a:srgbClr val="C00000"/>
                </a:solidFill>
              </a:rPr>
              <a:t>maravillas – fragilidad</a:t>
            </a:r>
          </a:p>
          <a:p>
            <a:endParaRPr lang="es-AR" sz="1400" i="1" dirty="0">
              <a:solidFill>
                <a:srgbClr val="C00000"/>
              </a:solidFill>
            </a:endParaRPr>
          </a:p>
          <a:p>
            <a:endParaRPr lang="es-AR" sz="1400" i="1" dirty="0">
              <a:solidFill>
                <a:srgbClr val="C00000"/>
              </a:solidFill>
            </a:endParaRPr>
          </a:p>
          <a:p>
            <a:endParaRPr lang="es-AR" sz="1400" i="1" dirty="0">
              <a:solidFill>
                <a:srgbClr val="C00000"/>
              </a:solidFill>
            </a:endParaRPr>
          </a:p>
          <a:p>
            <a:r>
              <a:rPr lang="es-AR" i="1" dirty="0">
                <a:latin typeface="Baskerville Old Face" panose="02020602080505020303" pitchFamily="18" charset="0"/>
              </a:rPr>
              <a:t>             </a:t>
            </a:r>
            <a:r>
              <a:rPr lang="es-A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Vos me lo disteis</a:t>
            </a:r>
            <a:endParaRPr lang="es-A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endParaRPr lang="es-AR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2051E14-A52E-4CB5-B598-ABC02502CD7E}"/>
              </a:ext>
            </a:extLst>
          </p:cNvPr>
          <p:cNvSpPr txBox="1"/>
          <p:nvPr/>
        </p:nvSpPr>
        <p:spPr>
          <a:xfrm>
            <a:off x="4005329" y="1040021"/>
            <a:ext cx="8246774" cy="18774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AR" dirty="0"/>
          </a:p>
          <a:p>
            <a:r>
              <a:rPr lang="es-AR" b="1" dirty="0">
                <a:solidFill>
                  <a:schemeClr val="bg1"/>
                </a:solidFill>
              </a:rPr>
              <a:t>Para Dios </a:t>
            </a:r>
          </a:p>
          <a:p>
            <a:r>
              <a:rPr lang="es-AR" dirty="0">
                <a:solidFill>
                  <a:schemeClr val="bg1"/>
                </a:solidFill>
              </a:rPr>
              <a:t>(SERVICIO prójimo)</a:t>
            </a:r>
          </a:p>
          <a:p>
            <a:r>
              <a:rPr lang="es-AR" sz="1400" i="1" dirty="0">
                <a:solidFill>
                  <a:srgbClr val="C00000"/>
                </a:solidFill>
              </a:rPr>
              <a:t>“</a:t>
            </a:r>
            <a:r>
              <a:rPr lang="es-AR" sz="1400" b="1" i="1" dirty="0">
                <a:solidFill>
                  <a:srgbClr val="C00000"/>
                </a:solidFill>
              </a:rPr>
              <a:t>con y para los demás</a:t>
            </a:r>
            <a:r>
              <a:rPr lang="es-AR" sz="1400" i="1" dirty="0">
                <a:solidFill>
                  <a:srgbClr val="C00000"/>
                </a:solidFill>
              </a:rPr>
              <a:t>”</a:t>
            </a:r>
          </a:p>
          <a:p>
            <a:r>
              <a:rPr lang="es-AR" sz="1200" i="1" dirty="0" err="1">
                <a:solidFill>
                  <a:srgbClr val="C00000"/>
                </a:solidFill>
              </a:rPr>
              <a:t>Laudato</a:t>
            </a:r>
            <a:r>
              <a:rPr lang="es-AR" sz="1200" i="1" dirty="0">
                <a:solidFill>
                  <a:srgbClr val="C00000"/>
                </a:solidFill>
              </a:rPr>
              <a:t> </a:t>
            </a:r>
            <a:r>
              <a:rPr lang="es-AR" sz="1200" i="1" dirty="0" err="1">
                <a:solidFill>
                  <a:srgbClr val="C00000"/>
                </a:solidFill>
              </a:rPr>
              <a:t>Sii</a:t>
            </a:r>
            <a:r>
              <a:rPr lang="es-AR" sz="1200" i="1" dirty="0">
                <a:solidFill>
                  <a:srgbClr val="C00000"/>
                </a:solidFill>
              </a:rPr>
              <a:t> - </a:t>
            </a:r>
            <a:r>
              <a:rPr lang="es-AR" sz="1200" i="1" dirty="0" err="1">
                <a:solidFill>
                  <a:srgbClr val="C00000"/>
                </a:solidFill>
              </a:rPr>
              <a:t>Fratelli</a:t>
            </a:r>
            <a:r>
              <a:rPr lang="es-AR" sz="1200" i="1" dirty="0">
                <a:solidFill>
                  <a:srgbClr val="C00000"/>
                </a:solidFill>
              </a:rPr>
              <a:t> </a:t>
            </a:r>
            <a:r>
              <a:rPr lang="es-AR" sz="1200" i="1" dirty="0" err="1">
                <a:solidFill>
                  <a:srgbClr val="C00000"/>
                </a:solidFill>
              </a:rPr>
              <a:t>tutti</a:t>
            </a:r>
            <a:endParaRPr lang="es-AR" sz="1200" i="1" dirty="0">
              <a:solidFill>
                <a:srgbClr val="C00000"/>
              </a:solidFill>
            </a:endParaRPr>
          </a:p>
          <a:p>
            <a:endParaRPr lang="es-AR" dirty="0"/>
          </a:p>
          <a:p>
            <a:endParaRPr lang="es-AR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DA066BE-721A-4CE7-9EF2-2A0CAC303F4D}"/>
              </a:ext>
            </a:extLst>
          </p:cNvPr>
          <p:cNvSpPr txBox="1"/>
          <p:nvPr/>
        </p:nvSpPr>
        <p:spPr>
          <a:xfrm>
            <a:off x="6452315" y="1158493"/>
            <a:ext cx="5887791" cy="163121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    </a:t>
            </a:r>
          </a:p>
          <a:p>
            <a:r>
              <a:rPr lang="es-AR" b="1" dirty="0">
                <a:solidFill>
                  <a:schemeClr val="bg1"/>
                </a:solidFill>
              </a:rPr>
              <a:t>Modo de Jesús</a:t>
            </a:r>
          </a:p>
          <a:p>
            <a:r>
              <a:rPr lang="es-AR" sz="1400" b="1" dirty="0">
                <a:solidFill>
                  <a:srgbClr val="C00000"/>
                </a:solidFill>
              </a:rPr>
              <a:t>              Evangelio</a:t>
            </a:r>
          </a:p>
          <a:p>
            <a:r>
              <a:rPr lang="es-AR" sz="1400" b="1" dirty="0">
                <a:solidFill>
                  <a:srgbClr val="C00000"/>
                </a:solidFill>
              </a:rPr>
              <a:t>Núcleo sapiencial EE</a:t>
            </a:r>
          </a:p>
          <a:p>
            <a:endParaRPr lang="es-AR" dirty="0"/>
          </a:p>
          <a:p>
            <a:endParaRPr lang="es-AR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607094-8FC8-4F44-8929-6EB2EF67D4A2}"/>
              </a:ext>
            </a:extLst>
          </p:cNvPr>
          <p:cNvSpPr txBox="1"/>
          <p:nvPr/>
        </p:nvSpPr>
        <p:spPr>
          <a:xfrm>
            <a:off x="2511381" y="5035218"/>
            <a:ext cx="860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AR" dirty="0">
                <a:solidFill>
                  <a:srgbClr val="FF0000"/>
                </a:solidFill>
              </a:rPr>
              <a:t>onsciente                     </a:t>
            </a:r>
            <a:r>
              <a:rPr lang="es-A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AR" dirty="0">
                <a:solidFill>
                  <a:srgbClr val="FF0000"/>
                </a:solidFill>
              </a:rPr>
              <a:t>ompasivo                      </a:t>
            </a:r>
            <a:r>
              <a:rPr lang="es-A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AR" dirty="0">
                <a:solidFill>
                  <a:srgbClr val="FF0000"/>
                </a:solidFill>
              </a:rPr>
              <a:t>omprometido                   </a:t>
            </a:r>
            <a:r>
              <a:rPr lang="es-A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AR" dirty="0">
                <a:solidFill>
                  <a:srgbClr val="FF0000"/>
                </a:solidFill>
              </a:rPr>
              <a:t>ompetente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FA69C0D-9D31-4596-AC19-94DF255BCC36}"/>
              </a:ext>
            </a:extLst>
          </p:cNvPr>
          <p:cNvSpPr txBox="1"/>
          <p:nvPr/>
        </p:nvSpPr>
        <p:spPr>
          <a:xfrm>
            <a:off x="800636" y="3703757"/>
            <a:ext cx="11367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FFC000"/>
                </a:solidFill>
              </a:rPr>
              <a:t>	Contexto		-	experiencia   -   reflexión	   -		acción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BFAFCC1-0F03-4A7F-BE8A-B5A5A5828BAC}"/>
              </a:ext>
            </a:extLst>
          </p:cNvPr>
          <p:cNvSpPr txBox="1"/>
          <p:nvPr/>
        </p:nvSpPr>
        <p:spPr>
          <a:xfrm rot="16200000">
            <a:off x="-430566" y="613467"/>
            <a:ext cx="1934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solidFill>
                  <a:schemeClr val="accent2">
                    <a:lumMod val="75000"/>
                  </a:schemeClr>
                </a:solidFill>
              </a:rPr>
              <a:t>conocimiento </a:t>
            </a:r>
          </a:p>
          <a:p>
            <a:r>
              <a:rPr lang="es-AR" sz="2000" b="1" dirty="0">
                <a:solidFill>
                  <a:schemeClr val="accent2">
                    <a:lumMod val="75000"/>
                  </a:schemeClr>
                </a:solidFill>
              </a:rPr>
              <a:t>     del Señor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8D114B6-1C5E-4B64-A7AD-78DEA726CC1D}"/>
              </a:ext>
            </a:extLst>
          </p:cNvPr>
          <p:cNvSpPr txBox="1"/>
          <p:nvPr/>
        </p:nvSpPr>
        <p:spPr>
          <a:xfrm rot="16200000">
            <a:off x="-590343" y="4099881"/>
            <a:ext cx="2301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discernimiento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E759BDB-13C4-4328-BEF7-D557D36BC499}"/>
              </a:ext>
            </a:extLst>
          </p:cNvPr>
          <p:cNvSpPr txBox="1"/>
          <p:nvPr/>
        </p:nvSpPr>
        <p:spPr>
          <a:xfrm rot="16200000">
            <a:off x="-666823" y="5727801"/>
            <a:ext cx="1785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solidFill>
                  <a:schemeClr val="accent3"/>
                </a:solidFill>
              </a:rPr>
              <a:t>compromiso</a:t>
            </a:r>
            <a:endParaRPr lang="es-AR" b="1" dirty="0">
              <a:solidFill>
                <a:schemeClr val="accent3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77AE384-0CCC-4ABD-BA20-95BC0759906E}"/>
              </a:ext>
            </a:extLst>
          </p:cNvPr>
          <p:cNvSpPr txBox="1"/>
          <p:nvPr/>
        </p:nvSpPr>
        <p:spPr>
          <a:xfrm>
            <a:off x="8655677" y="1245204"/>
            <a:ext cx="3640428" cy="15081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s-AR" dirty="0"/>
          </a:p>
          <a:p>
            <a:r>
              <a:rPr lang="es-AR" dirty="0"/>
              <a:t>     </a:t>
            </a:r>
            <a:r>
              <a:rPr lang="es-AR" b="1" dirty="0">
                <a:solidFill>
                  <a:schemeClr val="bg1"/>
                </a:solidFill>
              </a:rPr>
              <a:t>Llamado – Respuesta </a:t>
            </a:r>
          </a:p>
          <a:p>
            <a:r>
              <a:rPr lang="es-AR" sz="900" i="1" dirty="0">
                <a:solidFill>
                  <a:srgbClr val="C00000"/>
                </a:solidFill>
              </a:rPr>
              <a:t>                   </a:t>
            </a:r>
          </a:p>
          <a:p>
            <a:endParaRPr lang="es-AR" sz="900" i="1" dirty="0">
              <a:solidFill>
                <a:srgbClr val="C00000"/>
              </a:solidFill>
            </a:endParaRPr>
          </a:p>
          <a:p>
            <a:r>
              <a:rPr lang="es-AR" sz="1400" i="1" dirty="0">
                <a:solidFill>
                  <a:srgbClr val="C00000"/>
                </a:solidFill>
              </a:rPr>
              <a:t>	</a:t>
            </a:r>
          </a:p>
          <a:p>
            <a:r>
              <a:rPr lang="es-AR" i="1" dirty="0">
                <a:latin typeface="Baskerville Old Face" panose="02020602080505020303" pitchFamily="18" charset="0"/>
              </a:rPr>
              <a:t>    </a:t>
            </a:r>
            <a:r>
              <a:rPr lang="es-A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 Vos, Señor, lo torno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7CBA0054-92A4-4127-963A-23039E1BB10D}"/>
              </a:ext>
            </a:extLst>
          </p:cNvPr>
          <p:cNvCxnSpPr>
            <a:cxnSpLocks/>
          </p:cNvCxnSpPr>
          <p:nvPr/>
        </p:nvCxnSpPr>
        <p:spPr>
          <a:xfrm>
            <a:off x="3838979" y="2575440"/>
            <a:ext cx="493046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87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9A99B-6A11-48AC-930A-43BA15A6E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9403742" cy="1400530"/>
          </a:xfrm>
          <a:solidFill>
            <a:srgbClr val="FFC000"/>
          </a:solidFill>
        </p:spPr>
        <p:txBody>
          <a:bodyPr/>
          <a:lstStyle/>
          <a:p>
            <a:r>
              <a:rPr lang="es-MX" dirty="0"/>
              <a:t>ITINERARIO FORMATIVO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2711E5-E9B6-4F1F-92E1-9F0ABB16C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2600" b="1" dirty="0"/>
              <a:t>Son contenidos teológico-espirituales </a:t>
            </a:r>
          </a:p>
          <a:p>
            <a:pPr marL="0" indent="0">
              <a:buNone/>
            </a:pPr>
            <a:r>
              <a:rPr lang="es-MX" sz="2600" b="1" dirty="0"/>
              <a:t>que iluminan toda la actividad escolar en un ciclo</a:t>
            </a:r>
          </a:p>
          <a:p>
            <a:endParaRPr lang="es-MX" dirty="0"/>
          </a:p>
          <a:p>
            <a:r>
              <a:rPr lang="es-MX" dirty="0"/>
              <a:t>Los docentes se apropian de ellos:</a:t>
            </a:r>
          </a:p>
          <a:p>
            <a:pPr lvl="1"/>
            <a:r>
              <a:rPr lang="es-MX" dirty="0"/>
              <a:t>1.- rezando y reflexionando</a:t>
            </a:r>
          </a:p>
          <a:p>
            <a:pPr lvl="1"/>
            <a:r>
              <a:rPr lang="es-MX" dirty="0"/>
              <a:t>2.- expresando en sus planificaciones el modo de hacerlos evidentes</a:t>
            </a:r>
          </a:p>
          <a:p>
            <a:pPr lvl="1"/>
            <a:r>
              <a:rPr lang="es-MX" dirty="0"/>
              <a:t>3.- atendiendo a los emergentes en cada clase</a:t>
            </a:r>
          </a:p>
          <a:p>
            <a:pPr lvl="1"/>
            <a:r>
              <a:rPr lang="es-MX" dirty="0"/>
              <a:t>4.- compartiendo con los pares</a:t>
            </a:r>
          </a:p>
          <a:p>
            <a:pPr lvl="1"/>
            <a:endParaRPr lang="es-MX" dirty="0"/>
          </a:p>
          <a:p>
            <a:pPr marL="457200" lvl="1" indent="0" algn="r">
              <a:buNone/>
            </a:pPr>
            <a:r>
              <a:rPr lang="es-MX" sz="4800" dirty="0"/>
              <a:t>EJEMPLOS…….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1653652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2400" dirty="0"/>
          </a:p>
          <a:p>
            <a:pPr marL="1257300" lvl="3" indent="0">
              <a:buNone/>
            </a:pPr>
            <a:endParaRPr lang="es-AR" sz="20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s-AR" sz="2400" dirty="0"/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						</a:t>
            </a:r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  <a:p>
            <a:pPr marL="0" indent="0" algn="r">
              <a:buNone/>
            </a:pPr>
            <a:r>
              <a:rPr lang="es-AR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conocer a Dios es una decisión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474653" y="2252588"/>
            <a:ext cx="9176175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Acción</a:t>
            </a:r>
          </a:p>
          <a:p>
            <a:pPr marL="0" indent="0">
              <a:buFont typeface="Wingdings 3" charset="2"/>
              <a:buNone/>
            </a:pPr>
            <a:endParaRPr lang="es-AR" sz="24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9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949531" y="2818970"/>
            <a:ext cx="446682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 traduce en el </a:t>
            </a:r>
          </a:p>
          <a:p>
            <a:pPr algn="ctr"/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vivir</a:t>
            </a:r>
          </a:p>
          <a:p>
            <a:endParaRPr lang="es-AR" dirty="0"/>
          </a:p>
          <a:p>
            <a:pPr algn="ctr"/>
            <a:r>
              <a:rPr lang="es-AR" dirty="0"/>
              <a:t> </a:t>
            </a:r>
            <a:r>
              <a:rPr lang="es-AR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  – AMAR – SEGUIR</a:t>
            </a:r>
          </a:p>
          <a:p>
            <a:endParaRPr lang="es-AR" dirty="0"/>
          </a:p>
          <a:p>
            <a:pPr lvl="2"/>
            <a:r>
              <a:rPr lang="es-AR" dirty="0"/>
              <a:t>valores</a:t>
            </a:r>
          </a:p>
          <a:p>
            <a:pPr lvl="2"/>
            <a:r>
              <a:rPr lang="es-AR" dirty="0"/>
              <a:t>creencias  </a:t>
            </a:r>
          </a:p>
          <a:p>
            <a:pPr lvl="2"/>
            <a:r>
              <a:rPr lang="es-AR" dirty="0"/>
              <a:t>afectos  </a:t>
            </a:r>
          </a:p>
          <a:p>
            <a:r>
              <a:rPr lang="es-AR" dirty="0"/>
              <a:t> </a:t>
            </a:r>
          </a:p>
          <a:p>
            <a:endParaRPr lang="es-AR" dirty="0"/>
          </a:p>
          <a:p>
            <a:endParaRPr lang="es-AR" sz="3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834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1600" dirty="0"/>
          </a:p>
          <a:p>
            <a:pPr marL="1257300" lvl="3" indent="0">
              <a:buNone/>
            </a:pPr>
            <a:r>
              <a:rPr lang="es-A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Examen ignaciano</a:t>
            </a:r>
            <a:endParaRPr lang="es-AR" sz="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57300" lvl="3" indent="0">
              <a:buNone/>
            </a:pPr>
            <a:endParaRPr lang="es-AR" sz="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AR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Conocer a Jesús actuando en mi vida: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Ilumina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Corrige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Previene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Muestra el camino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Confirma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Perdona</a:t>
            </a:r>
          </a:p>
          <a:p>
            <a:pPr marL="1714500" lvl="4" indent="0">
              <a:buNone/>
            </a:pPr>
            <a:r>
              <a:rPr lang="es-AR" b="1" dirty="0">
                <a:solidFill>
                  <a:schemeClr val="accent3"/>
                </a:solidFill>
              </a:rPr>
              <a:t>Ama </a:t>
            </a:r>
          </a:p>
          <a:p>
            <a:pPr marL="1257300" lvl="3" indent="0">
              <a:buNone/>
            </a:pPr>
            <a:endParaRPr lang="es-AR" sz="20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s-AR" sz="2400" dirty="0"/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						</a:t>
            </a:r>
          </a:p>
          <a:p>
            <a:pPr marL="0" indent="0">
              <a:buNone/>
            </a:pPr>
            <a:endParaRPr lang="es-AR" sz="2400" b="1" dirty="0"/>
          </a:p>
          <a:p>
            <a:endParaRPr lang="es-AR" sz="2400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474653" y="2252588"/>
            <a:ext cx="9176175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</a:t>
            </a:r>
          </a:p>
          <a:p>
            <a:pPr marL="0" indent="0">
              <a:buFont typeface="Wingdings 3" charset="2"/>
              <a:buNone/>
            </a:pPr>
            <a:endParaRPr lang="es-AR" sz="18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9" name="Picture 2" descr="Imágenes de la vida y pasión de Jesucristo (con imáge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401408" y="3586245"/>
            <a:ext cx="5170869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puede evaluar ????????????</a:t>
            </a:r>
          </a:p>
          <a:p>
            <a:endParaRPr lang="es-AR" sz="2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Autoevaluación (acompañada)</a:t>
            </a:r>
          </a:p>
          <a:p>
            <a:r>
              <a:rPr lang="es-AR" dirty="0"/>
              <a:t>	</a:t>
            </a:r>
          </a:p>
          <a:p>
            <a:r>
              <a:rPr lang="es-AR" dirty="0"/>
              <a:t>	En cada experiencia: </a:t>
            </a:r>
          </a:p>
          <a:p>
            <a:endParaRPr lang="es-AR" sz="1100" dirty="0"/>
          </a:p>
          <a:p>
            <a:r>
              <a:rPr lang="es-AR" dirty="0"/>
              <a:t>¿</a:t>
            </a:r>
            <a:r>
              <a:rPr lang="es-AR" i="1" dirty="0"/>
              <a:t>conocí algo nuevo de Jesús?</a:t>
            </a:r>
          </a:p>
          <a:p>
            <a:r>
              <a:rPr lang="es-AR" i="1" dirty="0"/>
              <a:t>¿dónde sentí más amor?</a:t>
            </a:r>
          </a:p>
          <a:p>
            <a:r>
              <a:rPr lang="es-AR" i="1" dirty="0"/>
              <a:t>¿a qué me invita? </a:t>
            </a:r>
            <a:r>
              <a:rPr lang="es-AR" sz="1400" dirty="0"/>
              <a:t>(confirmación / cambios)</a:t>
            </a:r>
          </a:p>
          <a:p>
            <a:endParaRPr lang="es-AR" sz="3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1077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Unas preguntas finales…	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052918"/>
            <a:ext cx="9521758" cy="419548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s-AR" sz="3300" dirty="0">
                <a:solidFill>
                  <a:schemeClr val="bg1"/>
                </a:solidFill>
              </a:rPr>
              <a:t>Cómo piensas la relación que tiene el ITINERARIO FORMATIVO con una clase o unidad didáctica, para realizar la síntesis fe-cultura</a:t>
            </a:r>
          </a:p>
          <a:p>
            <a:pPr marL="2628900" lvl="6" indent="0">
              <a:buNone/>
            </a:pPr>
            <a:r>
              <a:rPr lang="es-AR" sz="1800" b="1" dirty="0">
                <a:solidFill>
                  <a:srgbClr val="C00000"/>
                </a:solidFill>
              </a:rPr>
              <a:t>“El hombre es creado”</a:t>
            </a:r>
          </a:p>
          <a:p>
            <a:pPr marL="2628900" lvl="6" indent="0">
              <a:buNone/>
            </a:pPr>
            <a:r>
              <a:rPr lang="es-AR" sz="1800" b="1" dirty="0">
                <a:solidFill>
                  <a:srgbClr val="C00000"/>
                </a:solidFill>
              </a:rPr>
              <a:t>“ para vivir con y para los demás”</a:t>
            </a:r>
          </a:p>
          <a:p>
            <a:pPr marL="2628900" lvl="6" indent="0">
              <a:buNone/>
            </a:pPr>
            <a:r>
              <a:rPr lang="es-AR" sz="1800" b="1" dirty="0">
                <a:solidFill>
                  <a:srgbClr val="C00000"/>
                </a:solidFill>
              </a:rPr>
              <a:t>“al modo de Jesús”</a:t>
            </a:r>
          </a:p>
          <a:p>
            <a:pPr marL="2628900" lvl="6" indent="0">
              <a:buNone/>
            </a:pPr>
            <a:r>
              <a:rPr lang="es-AR" sz="1800" b="1" dirty="0">
                <a:solidFill>
                  <a:srgbClr val="C00000"/>
                </a:solidFill>
              </a:rPr>
              <a:t>“Proyecto de vida como respuesta al llamado de Dios”</a:t>
            </a: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AR" sz="2400" dirty="0">
              <a:solidFill>
                <a:schemeClr val="bg1"/>
              </a:solidFill>
            </a:endParaRPr>
          </a:p>
          <a:p>
            <a:pPr marL="0" lvl="2" indent="0">
              <a:buNone/>
            </a:pPr>
            <a:r>
              <a:rPr lang="es-AR" sz="2600" dirty="0">
                <a:solidFill>
                  <a:schemeClr val="bg1"/>
                </a:solidFill>
              </a:rPr>
              <a:t>Es un modo de mostrar en mi materia algo de la Persona del Señor (alguna característica, valores, modos de proceder, una interpretación de la realidad a la luz del Evangelio, etc.)</a:t>
            </a:r>
          </a:p>
          <a:p>
            <a:pPr marL="0" indent="0">
              <a:buNone/>
            </a:pPr>
            <a:endParaRPr 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12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Unas preguntas finales…	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052918"/>
            <a:ext cx="9521758" cy="419548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AR" sz="2400" dirty="0">
                <a:solidFill>
                  <a:schemeClr val="bg1"/>
                </a:solidFill>
              </a:rPr>
              <a:t>Mirando tu “modo de proceder”, de relacionarte con los alumnos, compañeros, con Dios, los demás y la naturaleza, ¿puedes decir que trasluces a Cristo?</a:t>
            </a: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AR" sz="2400" dirty="0">
              <a:solidFill>
                <a:schemeClr val="bg1"/>
              </a:solidFill>
            </a:endParaRPr>
          </a:p>
          <a:p>
            <a:pPr marL="800100" lvl="2" indent="0">
              <a:buNone/>
            </a:pPr>
            <a:r>
              <a:rPr lang="es-AR" sz="2000" i="1" dirty="0">
                <a:solidFill>
                  <a:schemeClr val="bg1"/>
                </a:solidFill>
              </a:rPr>
              <a:t>Es un modo de mostrar en mi materia, también con mi testimonio de vida, algo de la Persona del Señor (alguna característica, valores, modos de proceder, una interpretación de la realidad a la luz del Evangelio, etc.)</a:t>
            </a:r>
          </a:p>
          <a:p>
            <a:pPr marL="0" indent="0">
              <a:buNone/>
            </a:pPr>
            <a:endParaRPr 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075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18C963-D87D-430C-A4EC-BD51A95BA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52" y="1632848"/>
            <a:ext cx="5256544" cy="6125569"/>
          </a:xfrm>
        </p:spPr>
        <p:txBody>
          <a:bodyPr>
            <a:normAutofit/>
          </a:bodyPr>
          <a:lstStyle/>
          <a:p>
            <a:pPr marL="0"/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Jesús al contemplar en tu vida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El modo que tu tienes de tratar a los demás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Me dejo interpelar por tu ternura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Tu forma de amar nos mueve a amar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Tu trato es como el agua cristalina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Que limpia y acompaña el caminar</a:t>
            </a:r>
          </a:p>
          <a:p>
            <a:pPr marL="0"/>
            <a:endParaRPr lang="es-MX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/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Jesús hazme sentir con tus sentimientos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Mirar con tu mirada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Comprometer mi acción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Donarme hasta la muerte por el reino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Defender la vida hasta la cruz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Amar a cada uno como amigo</a:t>
            </a:r>
            <a:b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Y en la oscuridad llevar tu luz</a:t>
            </a:r>
          </a:p>
          <a:p>
            <a:endParaRPr lang="es-AR" sz="1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66D385A-D49D-4203-9963-291110A34618}"/>
              </a:ext>
            </a:extLst>
          </p:cNvPr>
          <p:cNvSpPr txBox="1"/>
          <p:nvPr/>
        </p:nvSpPr>
        <p:spPr>
          <a:xfrm>
            <a:off x="5818496" y="1094831"/>
            <a:ext cx="604595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  <a:t>Jesús enséñame tu modo</a:t>
            </a:r>
            <a:b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  <a:t>De hacer sentir al otro más humano</a:t>
            </a:r>
            <a:b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  <a:t>Que tus pasos sean mis pasos</a:t>
            </a:r>
            <a:b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es-MX" sz="1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cs"/>
              </a:rPr>
              <a:t>Mi modo de proceder</a:t>
            </a:r>
          </a:p>
          <a:p>
            <a:pPr algn="l"/>
            <a:endParaRPr lang="es-MX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</a:endParaRPr>
          </a:p>
          <a:p>
            <a:pPr algn="l"/>
            <a:endParaRPr lang="es-MX" b="0" i="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Jesús yo quiero ser compasivo con quien sufre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Buscando la justicia, compartiendo nuestra fe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Que encuentre una auténtica armonía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Entre lo que creo y quiero ser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Mis ojos sean fuente de alegría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Que abrace tu manera de ser</a:t>
            </a:r>
          </a:p>
          <a:p>
            <a:pPr algn="l"/>
            <a:endParaRPr lang="es-MX" sz="2000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</a:endParaRPr>
          </a:p>
          <a:p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Quisiera conocerte, Jesús tal como eres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Tu imagen sobre mí es lo que transformará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Mi corazón en uno como el tuyo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Que sale de sí mismo para dar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Capaz de amar al padre y los hermanos</a:t>
            </a:r>
            <a:b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s-MX" sz="2000" b="0" i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Que va sirviendo al reino en libertad</a:t>
            </a:r>
          </a:p>
          <a:p>
            <a:pPr algn="l"/>
            <a:endParaRPr lang="es-MX" b="0" i="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s-MX" b="0" i="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25E950-9D87-45B1-8E3D-D2324891DCC3}"/>
              </a:ext>
            </a:extLst>
          </p:cNvPr>
          <p:cNvSpPr txBox="1"/>
          <p:nvPr/>
        </p:nvSpPr>
        <p:spPr>
          <a:xfrm>
            <a:off x="2374710" y="346302"/>
            <a:ext cx="5841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Tu modo de proceder</a:t>
            </a:r>
            <a:endParaRPr lang="es-AR" sz="3200" dirty="0"/>
          </a:p>
        </p:txBody>
      </p:sp>
      <p:pic>
        <p:nvPicPr>
          <p:cNvPr id="7" name="Picture 2" descr="Imágenes de la vida y pasión de Jesucristo (con imágenes ...">
            <a:extLst>
              <a:ext uri="{FF2B5EF4-FFF2-40B4-BE49-F238E27FC236}">
                <a16:creationId xmlns:a16="http://schemas.microsoft.com/office/drawing/2014/main" id="{502710B0-9CE6-49D9-9FD0-AB9DA5237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25033" y="212143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102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65E7F-9F7A-4422-B998-224B1353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48465" y="3390285"/>
            <a:ext cx="4440004" cy="1400530"/>
          </a:xfrm>
        </p:spPr>
        <p:txBody>
          <a:bodyPr/>
          <a:lstStyle/>
          <a:p>
            <a:r>
              <a:rPr lang="es-MX" dirty="0"/>
              <a:t>Para afianzar….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6E2556-37BA-4622-9140-AADB21387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802" y="2208971"/>
            <a:ext cx="8946541" cy="4195481"/>
          </a:xfrm>
          <a:solidFill>
            <a:srgbClr val="00B0F0"/>
          </a:solidFill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A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Reflexionar sobre lo compartido acerca del aprendizaje “conocimiento del Señor”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AR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Cómo aprenden mis alumnos a conocer al Señor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A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Cómo puedo mejorar mi práctica para que favorezca a mis alumnos la apropiación del aprendizaje “conocimiento del Señor”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A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7DF469D-CF59-4909-93B9-66AB1AD6E4F7}"/>
              </a:ext>
            </a:extLst>
          </p:cNvPr>
          <p:cNvSpPr txBox="1">
            <a:spLocks/>
          </p:cNvSpPr>
          <p:nvPr/>
        </p:nvSpPr>
        <p:spPr>
          <a:xfrm>
            <a:off x="646111" y="452718"/>
            <a:ext cx="11073664" cy="14005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6000" b="1" i="1" dirty="0">
                <a:solidFill>
                  <a:schemeClr val="tx1"/>
                </a:solidFill>
              </a:rPr>
              <a:t>        </a:t>
            </a:r>
            <a:r>
              <a:rPr lang="es-AR" sz="6000" b="1" i="1" dirty="0">
                <a:solidFill>
                  <a:srgbClr val="FFC000"/>
                </a:solidFill>
              </a:rPr>
              <a:t>conocimiento del </a:t>
            </a:r>
            <a:r>
              <a:rPr lang="es-AR" sz="7200" b="1" dirty="0">
                <a:solidFill>
                  <a:srgbClr val="FFC000"/>
                </a:solidFill>
              </a:rPr>
              <a:t>S</a:t>
            </a:r>
            <a:r>
              <a:rPr lang="es-AR" sz="6000" b="1" dirty="0">
                <a:solidFill>
                  <a:srgbClr val="FFC000"/>
                </a:solidFill>
              </a:rPr>
              <a:t>eñor 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6" name="Picture 2" descr="Imágenes de la vida y pasión de Jesucristo (con imágenes ...">
            <a:extLst>
              <a:ext uri="{FF2B5EF4-FFF2-40B4-BE49-F238E27FC236}">
                <a16:creationId xmlns:a16="http://schemas.microsoft.com/office/drawing/2014/main" id="{8AE82927-650D-4762-8394-58AF82C18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b="44649"/>
          <a:stretch/>
        </p:blipFill>
        <p:spPr bwMode="auto">
          <a:xfrm>
            <a:off x="646111" y="452718"/>
            <a:ext cx="1433994" cy="12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4284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3496</TotalTime>
  <Words>1013</Words>
  <Application>Microsoft Office PowerPoint</Application>
  <PresentationFormat>Panorámica</PresentationFormat>
  <Paragraphs>245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Arial</vt:lpstr>
      <vt:lpstr>Arial</vt:lpstr>
      <vt:lpstr>Baskerville Old Face</vt:lpstr>
      <vt:lpstr>Calibri</vt:lpstr>
      <vt:lpstr>Century Gothic</vt:lpstr>
      <vt:lpstr>Harlow Solid Italic</vt:lpstr>
      <vt:lpstr>Monotype Corsiva</vt:lpstr>
      <vt:lpstr>Symbol</vt:lpstr>
      <vt:lpstr>Wingdings 3</vt:lpstr>
      <vt:lpstr>Ion</vt:lpstr>
      <vt:lpstr>            aprendizaje   conocimiento del Señor</vt:lpstr>
      <vt:lpstr>3 aprendizajes Pastorales RAUCI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ITINERARIO FORMATIVO</vt:lpstr>
      <vt:lpstr>Presentación de PowerPoint</vt:lpstr>
      <vt:lpstr>Presentación de PowerPoint</vt:lpstr>
      <vt:lpstr>Unas preguntas finales… </vt:lpstr>
      <vt:lpstr>Unas preguntas finales… </vt:lpstr>
      <vt:lpstr>Presentación de PowerPoint</vt:lpstr>
      <vt:lpstr>Para afianzar….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aprendizaje   conocimiento del Señor</dc:title>
  <dc:creator>USUARIO</dc:creator>
  <cp:lastModifiedBy>Leonardo</cp:lastModifiedBy>
  <cp:revision>37</cp:revision>
  <dcterms:created xsi:type="dcterms:W3CDTF">2020-06-17T11:53:13Z</dcterms:created>
  <dcterms:modified xsi:type="dcterms:W3CDTF">2023-07-24T20:30:52Z</dcterms:modified>
</cp:coreProperties>
</file>